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Kv1idkq3EIc8GYMwUwTr6kt4I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>
  <p:cSld name="Diapositive de titr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ctrTitle"/>
          </p:nvPr>
        </p:nvSpPr>
        <p:spPr>
          <a:xfrm>
            <a:off x="5286380" y="1597819"/>
            <a:ext cx="3714776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14"/>
          <p:cNvSpPr txBox="1"/>
          <p:nvPr>
            <p:ph idx="1" type="subTitle"/>
          </p:nvPr>
        </p:nvSpPr>
        <p:spPr>
          <a:xfrm>
            <a:off x="5286380" y="2914650"/>
            <a:ext cx="2928958" cy="5143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FF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3" name="Google Shape;23;p14"/>
          <p:cNvCxnSpPr/>
          <p:nvPr/>
        </p:nvCxnSpPr>
        <p:spPr>
          <a:xfrm>
            <a:off x="5286380" y="2786064"/>
            <a:ext cx="2571768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14"/>
          <p:cNvCxnSpPr/>
          <p:nvPr/>
        </p:nvCxnSpPr>
        <p:spPr>
          <a:xfrm>
            <a:off x="5286380" y="3482585"/>
            <a:ext cx="2571768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14"/>
          <p:cNvSpPr txBox="1"/>
          <p:nvPr>
            <p:ph idx="2" type="body"/>
          </p:nvPr>
        </p:nvSpPr>
        <p:spPr>
          <a:xfrm>
            <a:off x="5286375" y="3554983"/>
            <a:ext cx="1733550" cy="384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retail ppt 16-9.jpg" id="26" name="Google Shape;2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" y="0"/>
            <a:ext cx="51435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4"/>
          <p:cNvSpPr/>
          <p:nvPr/>
        </p:nvSpPr>
        <p:spPr>
          <a:xfrm>
            <a:off x="0" y="0"/>
            <a:ext cx="5143504" cy="514350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:\LOGO_AUCHAN\АШАН Ритейл\retail rossiya vb3.png" id="28" name="Google Shape;2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6" y="1975461"/>
            <a:ext cx="3608611" cy="956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1285852" y="205978"/>
            <a:ext cx="740094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1285852" y="1232288"/>
            <a:ext cx="7400948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15"/>
          <p:cNvCxnSpPr/>
          <p:nvPr/>
        </p:nvCxnSpPr>
        <p:spPr>
          <a:xfrm>
            <a:off x="71406" y="4714890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" name="Google Shape;33;p15"/>
          <p:cNvCxnSpPr/>
          <p:nvPr/>
        </p:nvCxnSpPr>
        <p:spPr>
          <a:xfrm>
            <a:off x="71406" y="4446998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" name="Google Shape;34;p15"/>
          <p:cNvSpPr txBox="1"/>
          <p:nvPr>
            <p:ph idx="10" type="dt"/>
          </p:nvPr>
        </p:nvSpPr>
        <p:spPr>
          <a:xfrm>
            <a:off x="-32" y="4446998"/>
            <a:ext cx="99059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-32" y="4011910"/>
            <a:ext cx="1159282" cy="43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1285852" y="205978"/>
            <a:ext cx="740094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39" name="Google Shape;39;p16"/>
          <p:cNvCxnSpPr/>
          <p:nvPr/>
        </p:nvCxnSpPr>
        <p:spPr>
          <a:xfrm>
            <a:off x="71406" y="4714890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0" name="Google Shape;40;p16"/>
          <p:cNvCxnSpPr/>
          <p:nvPr/>
        </p:nvCxnSpPr>
        <p:spPr>
          <a:xfrm>
            <a:off x="71406" y="4446998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-32" y="4446998"/>
            <a:ext cx="99059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2" name="Google Shape;42;p16"/>
          <p:cNvCxnSpPr/>
          <p:nvPr/>
        </p:nvCxnSpPr>
        <p:spPr>
          <a:xfrm>
            <a:off x="71406" y="4714890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3" name="Google Shape;43;p16"/>
          <p:cNvCxnSpPr/>
          <p:nvPr/>
        </p:nvCxnSpPr>
        <p:spPr>
          <a:xfrm>
            <a:off x="71406" y="4446998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-32" y="4011910"/>
            <a:ext cx="1159282" cy="43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position personnalisée">
  <p:cSld name="Disposition personnalisé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type="title"/>
          </p:nvPr>
        </p:nvSpPr>
        <p:spPr>
          <a:xfrm>
            <a:off x="1357290" y="250021"/>
            <a:ext cx="7400948" cy="1607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8" name="Google Shape;48;p17"/>
          <p:cNvSpPr txBox="1"/>
          <p:nvPr>
            <p:ph idx="10" type="dt"/>
          </p:nvPr>
        </p:nvSpPr>
        <p:spPr>
          <a:xfrm>
            <a:off x="-32" y="4446998"/>
            <a:ext cx="99059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9" name="Google Shape;49;p17"/>
          <p:cNvCxnSpPr/>
          <p:nvPr/>
        </p:nvCxnSpPr>
        <p:spPr>
          <a:xfrm>
            <a:off x="1643042" y="2285998"/>
            <a:ext cx="6858048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" name="Google Shape;50;p17"/>
          <p:cNvSpPr txBox="1"/>
          <p:nvPr>
            <p:ph idx="1" type="body"/>
          </p:nvPr>
        </p:nvSpPr>
        <p:spPr>
          <a:xfrm>
            <a:off x="1643063" y="2678907"/>
            <a:ext cx="6929437" cy="803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-32" y="4011910"/>
            <a:ext cx="1159282" cy="43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type="title"/>
          </p:nvPr>
        </p:nvSpPr>
        <p:spPr>
          <a:xfrm>
            <a:off x="1285852" y="205978"/>
            <a:ext cx="740094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8"/>
          <p:cNvSpPr txBox="1"/>
          <p:nvPr>
            <p:ph idx="1" type="body"/>
          </p:nvPr>
        </p:nvSpPr>
        <p:spPr>
          <a:xfrm>
            <a:off x="1285852" y="1214428"/>
            <a:ext cx="3786214" cy="6250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8"/>
          <p:cNvSpPr txBox="1"/>
          <p:nvPr>
            <p:ph idx="2" type="body"/>
          </p:nvPr>
        </p:nvSpPr>
        <p:spPr>
          <a:xfrm>
            <a:off x="1285852" y="1839510"/>
            <a:ext cx="3786214" cy="2732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»"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8"/>
          <p:cNvSpPr txBox="1"/>
          <p:nvPr>
            <p:ph idx="3" type="body"/>
          </p:nvPr>
        </p:nvSpPr>
        <p:spPr>
          <a:xfrm>
            <a:off x="5214942" y="1214428"/>
            <a:ext cx="3786214" cy="6250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8"/>
          <p:cNvSpPr txBox="1"/>
          <p:nvPr>
            <p:ph idx="4" type="body"/>
          </p:nvPr>
        </p:nvSpPr>
        <p:spPr>
          <a:xfrm>
            <a:off x="5214942" y="1839510"/>
            <a:ext cx="3786214" cy="2732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»"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59" name="Google Shape;59;p18"/>
          <p:cNvCxnSpPr/>
          <p:nvPr/>
        </p:nvCxnSpPr>
        <p:spPr>
          <a:xfrm>
            <a:off x="71406" y="4714890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18"/>
          <p:cNvCxnSpPr/>
          <p:nvPr/>
        </p:nvCxnSpPr>
        <p:spPr>
          <a:xfrm>
            <a:off x="71406" y="4446998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1" name="Google Shape;61;p18"/>
          <p:cNvSpPr txBox="1"/>
          <p:nvPr>
            <p:ph idx="10" type="dt"/>
          </p:nvPr>
        </p:nvSpPr>
        <p:spPr>
          <a:xfrm>
            <a:off x="-32" y="4446998"/>
            <a:ext cx="99059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62" name="Google Shape;62;p18"/>
          <p:cNvCxnSpPr/>
          <p:nvPr/>
        </p:nvCxnSpPr>
        <p:spPr>
          <a:xfrm>
            <a:off x="71406" y="4714890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18"/>
          <p:cNvCxnSpPr/>
          <p:nvPr/>
        </p:nvCxnSpPr>
        <p:spPr>
          <a:xfrm>
            <a:off x="71406" y="4446998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5" name="Google Shape;65;p18"/>
          <p:cNvSpPr txBox="1"/>
          <p:nvPr>
            <p:ph idx="11" type="ftr"/>
          </p:nvPr>
        </p:nvSpPr>
        <p:spPr>
          <a:xfrm>
            <a:off x="-32" y="4011910"/>
            <a:ext cx="1159282" cy="43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19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9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-32" y="4446998"/>
            <a:ext cx="99059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-32" y="4011910"/>
            <a:ext cx="1159282" cy="43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tail ppt bandeau 16-9.jpg" id="10" name="Google Shape;10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 rot="-5400000">
            <a:off x="-1992141" y="1992110"/>
            <a:ext cx="5143500" cy="1159280"/>
          </a:xfrm>
          <a:prstGeom prst="rect">
            <a:avLst/>
          </a:prstGeom>
          <a:solidFill>
            <a:srgbClr val="EE0000"/>
          </a:solidFill>
          <a:ln>
            <a:noFill/>
          </a:ln>
        </p:spPr>
      </p:pic>
      <p:sp>
        <p:nvSpPr>
          <p:cNvPr id="11" name="Google Shape;11;p13"/>
          <p:cNvSpPr txBox="1"/>
          <p:nvPr>
            <p:ph type="title"/>
          </p:nvPr>
        </p:nvSpPr>
        <p:spPr>
          <a:xfrm>
            <a:off x="1285852" y="205978"/>
            <a:ext cx="740094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2" name="Google Shape;12;p13"/>
          <p:cNvSpPr txBox="1"/>
          <p:nvPr>
            <p:ph idx="1" type="body"/>
          </p:nvPr>
        </p:nvSpPr>
        <p:spPr>
          <a:xfrm>
            <a:off x="1285852" y="1200151"/>
            <a:ext cx="7400948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3"/>
          <p:cNvSpPr/>
          <p:nvPr/>
        </p:nvSpPr>
        <p:spPr>
          <a:xfrm>
            <a:off x="0" y="0"/>
            <a:ext cx="1159250" cy="514350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-32" y="4446998"/>
            <a:ext cx="99059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5" name="Google Shape;15;p13"/>
          <p:cNvCxnSpPr/>
          <p:nvPr/>
        </p:nvCxnSpPr>
        <p:spPr>
          <a:xfrm>
            <a:off x="71406" y="4714890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" name="Google Shape;16;p13"/>
          <p:cNvCxnSpPr/>
          <p:nvPr/>
        </p:nvCxnSpPr>
        <p:spPr>
          <a:xfrm>
            <a:off x="71406" y="4446998"/>
            <a:ext cx="857256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13"/>
          <p:cNvSpPr txBox="1"/>
          <p:nvPr>
            <p:ph idx="11" type="ftr"/>
          </p:nvPr>
        </p:nvSpPr>
        <p:spPr>
          <a:xfrm>
            <a:off x="-32" y="4011910"/>
            <a:ext cx="1159282" cy="43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descr="D:\LOGO_AUCHAN\АШАН Ритейл\retail rossiya vb3.png" id="19" name="Google Shape;19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-5400000">
            <a:off x="-249534" y="893312"/>
            <a:ext cx="1702935" cy="4513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uchan-supply.ru/for-suppliers/edo/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/>
          <p:nvPr/>
        </p:nvSpPr>
        <p:spPr>
          <a:xfrm>
            <a:off x="5183102" y="2743199"/>
            <a:ext cx="2875127" cy="100194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>
            <p:ph type="ctrTitle"/>
          </p:nvPr>
        </p:nvSpPr>
        <p:spPr>
          <a:xfrm>
            <a:off x="5183100" y="123647"/>
            <a:ext cx="3884700" cy="279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-RU"/>
              <a:t>Внедрение электронных документов с АШАН Ритейл Россия для поставщиков услуг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>
            <p:ph type="title"/>
          </p:nvPr>
        </p:nvSpPr>
        <p:spPr>
          <a:xfrm>
            <a:off x="1160122" y="0"/>
            <a:ext cx="740094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ru-RU" sz="1800"/>
              <a:t>Как подключить электронный документооборот?</a:t>
            </a:r>
            <a:endParaRPr sz="1800"/>
          </a:p>
        </p:txBody>
      </p:sp>
      <p:sp>
        <p:nvSpPr>
          <p:cNvPr id="84" name="Google Shape;84;p4"/>
          <p:cNvSpPr txBox="1"/>
          <p:nvPr>
            <p:ph idx="1" type="body"/>
          </p:nvPr>
        </p:nvSpPr>
        <p:spPr>
          <a:xfrm>
            <a:off x="1285852" y="605790"/>
            <a:ext cx="7400948" cy="45377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1. </a:t>
            </a:r>
            <a:r>
              <a:rPr b="1" lang="ru-RU" sz="1400"/>
              <a:t>Выбор поставщика услуг ЭДО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Сервис обмена электронными документами на стороне Ашан Ритейл Россия обеспечивает оператор ЭДО АО ПФ «СКБ КОНТУР».</a:t>
            </a:r>
            <a:endParaRPr sz="1400"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Поставщик самостоятельно выбирает себе оператора ЭДО, но обязательным условием для выбранного оператора является  наличие настроенного прямого или роумингового обмена  электронных документов с </a:t>
            </a:r>
            <a:r>
              <a:rPr lang="ru-RU" sz="1400"/>
              <a:t>АО ПФ «СКБ КОНТУР»</a:t>
            </a:r>
            <a:r>
              <a:rPr lang="ru-RU" sz="1400"/>
              <a:t>.</a:t>
            </a:r>
            <a:endParaRPr sz="1400"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2. </a:t>
            </a:r>
            <a:r>
              <a:rPr b="1" lang="ru-RU" sz="1400"/>
              <a:t>Приобретение электронной подписи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1" lang="ru-RU" sz="1400"/>
              <a:t>УКЭП</a:t>
            </a:r>
            <a:r>
              <a:rPr lang="ru-RU" sz="1400"/>
              <a:t> – усиленная квалифицированная электронная подпись – информация в электронной форме, присоединенная к электронному документу, позволяющая идентифицировать лицо, подписавшее электронный документ, проверить принадлежность подписи владельцу сертификата ключа ЭЦП и подтвердить целостность данных в электронном документе (отсутствие изменений документа в электронном виде)</a:t>
            </a:r>
            <a:endParaRPr/>
          </a:p>
        </p:txBody>
      </p:sp>
      <p:sp>
        <p:nvSpPr>
          <p:cNvPr id="85" name="Google Shape;85;p4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idx="1" type="body"/>
          </p:nvPr>
        </p:nvSpPr>
        <p:spPr>
          <a:xfrm>
            <a:off x="1353491" y="272168"/>
            <a:ext cx="7400948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3</a:t>
            </a:r>
            <a:r>
              <a:rPr lang="ru-RU" sz="1400"/>
              <a:t>. </a:t>
            </a:r>
            <a:r>
              <a:rPr b="1" lang="ru-RU" sz="1400"/>
              <a:t>Заполнение заявки о выборе оператора для обмена электронными документами с Ашан Ритейл Россия</a:t>
            </a:r>
            <a:endParaRPr b="1" sz="1400"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4</a:t>
            </a:r>
            <a:r>
              <a:rPr lang="ru-RU" sz="1400"/>
              <a:t>. </a:t>
            </a:r>
            <a:r>
              <a:rPr b="1" lang="ru-RU" sz="1400"/>
              <a:t>Ознакомление с Соглашением об использовании ЭДО</a:t>
            </a:r>
            <a:r>
              <a:rPr b="1" lang="ru-RU" sz="1400"/>
              <a:t>, опубликованным: </a:t>
            </a:r>
            <a:r>
              <a:rPr b="1" lang="ru-RU" sz="1400" u="sng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https://auchan-supply.ru/for-suppliers/edo/</a:t>
            </a:r>
            <a:endParaRPr b="1" sz="1400">
              <a:solidFill>
                <a:srgbClr val="FF0000"/>
              </a:solidFill>
            </a:endParaRPr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6. </a:t>
            </a:r>
            <a:r>
              <a:rPr b="1" lang="ru-RU" sz="1400"/>
              <a:t>Тестовый обмен электронными документами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контакт отдела ЭДО: edonz@auchan.ru</a:t>
            </a:r>
            <a:endParaRPr sz="1400"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7. </a:t>
            </a:r>
            <a:r>
              <a:rPr b="1" lang="ru-RU" sz="1400"/>
              <a:t>Подписание Акта об успешно проведенном тестировании ЭДО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/>
              <a:t>8. </a:t>
            </a:r>
            <a:r>
              <a:rPr b="1" lang="ru-RU" sz="1400"/>
              <a:t>Отказ от предоставления бумажных экземпляров первичных бухгалтерских документов</a:t>
            </a:r>
            <a:endParaRPr/>
          </a:p>
        </p:txBody>
      </p:sp>
      <p:sp>
        <p:nvSpPr>
          <p:cNvPr id="91" name="Google Shape;91;p5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ÐÐ¾Ð´ÐµÑÐ½ÑÐ·Ð°ÑÑÑ ÑÑÑÐ°Ð½Ð¾Ð² Ð½Ð° ÐÐ½ÑÐ¿ÑÐ¾Ð¿ÐµÑÑÐ¾Ð²ÑÐ¸Ð½Ñ: ÐÐ°Ð¼'ÑÐ½ÑÑÐºÐ° Ð¼ÑÑÑÐºÐ° ÑÐ°Ð´Ð° Ð¿ÐµÑÐµÐ¹Ð´Ðµ Ð½Ð° ÐµÐ»ÐµÐºÑÑÐ¾Ð½Ð½Ð¸Ð¹ Ð´Ð¾ÐºÑÐ¼ÐµÐ½ÑÐ¾Ð¾Ð±ÑÐ³ " id="92" name="Google Shape;9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38153" y="3429168"/>
            <a:ext cx="3005847" cy="1714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/>
          <p:nvPr>
            <p:ph type="title"/>
          </p:nvPr>
        </p:nvSpPr>
        <p:spPr>
          <a:xfrm>
            <a:off x="1171552" y="0"/>
            <a:ext cx="7400948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ru-RU" sz="1800"/>
              <a:t>Обязательные дополнительные данные в электронных документах xml формата</a:t>
            </a:r>
            <a:endParaRPr sz="1800"/>
          </a:p>
        </p:txBody>
      </p:sp>
      <p:sp>
        <p:nvSpPr>
          <p:cNvPr id="98" name="Google Shape;98;p10"/>
          <p:cNvSpPr txBox="1"/>
          <p:nvPr>
            <p:ph idx="1" type="body"/>
          </p:nvPr>
        </p:nvSpPr>
        <p:spPr>
          <a:xfrm>
            <a:off x="1325249" y="722506"/>
            <a:ext cx="7400948" cy="39255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sz="1800"/>
              <a:t>По документу: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ru-RU" sz="1800"/>
              <a:t>подразделение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ru-RU" sz="1800"/>
              <a:t>номер_заказа_АРИБА</a:t>
            </a:r>
            <a:r>
              <a:rPr lang="ru-RU" sz="2400"/>
              <a:t> 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200"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>
                <a:solidFill>
                  <a:schemeClr val="dk1"/>
                </a:solidFill>
              </a:rPr>
              <a:t>Пример заполнения XML: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>
                <a:solidFill>
                  <a:schemeClr val="dk1"/>
                </a:solidFill>
              </a:rPr>
              <a:t>      &lt;ИнфПолФХЖ1&gt;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>
                <a:solidFill>
                  <a:schemeClr val="dk1"/>
                </a:solidFill>
              </a:rPr>
              <a:t>        &lt;ТекстИнф Идентиф="подразделение" Значен= "ХХХХ" /&gt;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>
                <a:solidFill>
                  <a:schemeClr val="dk1"/>
                </a:solidFill>
              </a:rPr>
              <a:t>        &lt;ТекстИнф Идентиф="номер_заказа_АРИБА" Значен="ХХХХ" /&gt;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>
                <a:solidFill>
                  <a:schemeClr val="dk1"/>
                </a:solidFill>
              </a:rPr>
              <a:t>      &lt;/ИнфПолФХЖ1&gt;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100"/>
              <a:t>где ХХХХ - значение, которое поставщик указывает согласно данным заказа </a:t>
            </a:r>
            <a:endParaRPr sz="1100"/>
          </a:p>
          <a:p>
            <a:pPr indent="0" lvl="0" marL="127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1400">
                <a:solidFill>
                  <a:schemeClr val="dk2"/>
                </a:solidFill>
              </a:rPr>
              <a:t>Реестр подразделений доступен по адресу: https://auchan-supply.ru/for-suppliers/edo/</a:t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99" name="Google Shape;99;p10"/>
          <p:cNvSpPr txBox="1"/>
          <p:nvPr>
            <p:ph idx="12" type="sldNum"/>
          </p:nvPr>
        </p:nvSpPr>
        <p:spPr>
          <a:xfrm>
            <a:off x="-32" y="4714890"/>
            <a:ext cx="80488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plate Power point retail format 16-9">
  <a:themeElements>
    <a:clrScheme name="Custom 1">
      <a:dk1>
        <a:srgbClr val="FF0000"/>
      </a:dk1>
      <a:lt1>
        <a:srgbClr val="FFFFFF"/>
      </a:lt1>
      <a:dk2>
        <a:srgbClr val="000000"/>
      </a:dk2>
      <a:lt2>
        <a:srgbClr val="D8D8D8"/>
      </a:lt2>
      <a:accent1>
        <a:srgbClr val="FF0000"/>
      </a:accent1>
      <a:accent2>
        <a:srgbClr val="FF7979"/>
      </a:accent2>
      <a:accent3>
        <a:srgbClr val="FFC000"/>
      </a:accent3>
      <a:accent4>
        <a:srgbClr val="953734"/>
      </a:accent4>
      <a:accent5>
        <a:srgbClr val="7F7F7F"/>
      </a:accent5>
      <a:accent6>
        <a:srgbClr val="BFBFBF"/>
      </a:accent6>
      <a:hlink>
        <a:srgbClr val="262626"/>
      </a:hlink>
      <a:folHlink>
        <a:srgbClr val="17365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Tatyana SHPUNTENKO</dc:creator>
</cp:coreProperties>
</file>